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9"/>
  </p:notesMasterIdLst>
  <p:handoutMasterIdLst>
    <p:handoutMasterId r:id="rId40"/>
  </p:handoutMasterIdLst>
  <p:sldIdLst>
    <p:sldId id="332" r:id="rId5"/>
    <p:sldId id="1836" r:id="rId6"/>
    <p:sldId id="1833" r:id="rId7"/>
    <p:sldId id="289" r:id="rId8"/>
    <p:sldId id="319" r:id="rId9"/>
    <p:sldId id="320" r:id="rId10"/>
    <p:sldId id="322" r:id="rId11"/>
    <p:sldId id="323" r:id="rId12"/>
    <p:sldId id="324" r:id="rId13"/>
    <p:sldId id="329" r:id="rId14"/>
    <p:sldId id="262" r:id="rId15"/>
    <p:sldId id="258" r:id="rId16"/>
    <p:sldId id="259" r:id="rId17"/>
    <p:sldId id="333" r:id="rId18"/>
    <p:sldId id="334" r:id="rId19"/>
    <p:sldId id="263" r:id="rId20"/>
    <p:sldId id="265" r:id="rId21"/>
    <p:sldId id="264" r:id="rId22"/>
    <p:sldId id="266" r:id="rId23"/>
    <p:sldId id="267" r:id="rId24"/>
    <p:sldId id="268" r:id="rId25"/>
    <p:sldId id="269" r:id="rId26"/>
    <p:sldId id="270" r:id="rId27"/>
    <p:sldId id="271" r:id="rId28"/>
    <p:sldId id="1823" r:id="rId29"/>
    <p:sldId id="1825" r:id="rId30"/>
    <p:sldId id="273" r:id="rId31"/>
    <p:sldId id="274" r:id="rId32"/>
    <p:sldId id="272" r:id="rId33"/>
    <p:sldId id="1834" r:id="rId34"/>
    <p:sldId id="330" r:id="rId35"/>
    <p:sldId id="331" r:id="rId36"/>
    <p:sldId id="1835" r:id="rId37"/>
    <p:sldId id="279" r:id="rId3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5393"/>
    <a:srgbClr val="B47BF6"/>
    <a:srgbClr val="B970A4"/>
    <a:srgbClr val="C39C2F"/>
    <a:srgbClr val="C59C27"/>
    <a:srgbClr val="D13940"/>
    <a:srgbClr val="EF9A1A"/>
    <a:srgbClr val="907262"/>
    <a:srgbClr val="B3CD1F"/>
    <a:srgbClr val="43B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59" autoAdjust="0"/>
    <p:restoredTop sz="95840" autoAdjust="0"/>
  </p:normalViewPr>
  <p:slideViewPr>
    <p:cSldViewPr snapToGrid="0" showGuides="1">
      <p:cViewPr varScale="1">
        <p:scale>
          <a:sx n="107" d="100"/>
          <a:sy n="107" d="100"/>
        </p:scale>
        <p:origin x="536" y="17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5/18/22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5/18/22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621848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402066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cost of context switching, Kanban is good at exposing bottlenecks, If you have a column like “Waiting for Review or Blocked” that is full you can easily see the bottleneck. </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 Kanban to manage my different projects at with enough detail in the issues, labels and checklists to help ease the cost of the inevitable context switch. You can also use personal Kanban’s for your personal life</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4256956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Kanban board and a new task comes up, you can determine if you have the bandwidth to work on it or what you will have to put on the back burner to give you that time. This can set up a good discussion with your advisor or supervisor or team to negotiate what time should be spent on or whether the task can be added.</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395918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894148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staff have the vision but they don’t usually do the coding</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319381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are a student or post-doc the time period is usually known</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737570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Onboarding checklist for new members. Process can be improved by adding items as needed. What kind of checklists do you need. Also, policies help ensure consistency in </a:t>
            </a:r>
            <a:r>
              <a:rPr lang="en-US" dirty="0" err="1"/>
              <a:t>xSDK</a:t>
            </a:r>
            <a:r>
              <a:rPr lang="en-US" dirty="0"/>
              <a:t> across projects the build the </a:t>
            </a:r>
            <a:r>
              <a:rPr lang="en-US" dirty="0" err="1"/>
              <a:t>librarys</a:t>
            </a:r>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034722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have time to go over all the principles …Have the software out to the customer as soon as you can and as often as you can</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6281732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232030440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21.tiff"/><Relationship Id="rId2" Type="http://schemas.openxmlformats.org/officeDocument/2006/relationships/hyperlink" Target="http://a.co/eUGIe95" TargetMode="Externa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a.co/22EPvt6"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rilinos/Trilinos/wiki/New-Trilinos-Developer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xsdk.info/polici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Gregory R. Watson </a:t>
            </a:r>
            <a:r>
              <a:rPr lang="en-US" sz="2000" dirty="0"/>
              <a:t>(he/him)</a:t>
            </a:r>
            <a:br>
              <a:rPr lang="en-US" sz="2000" dirty="0"/>
            </a:br>
            <a:r>
              <a:rPr lang="en-US" sz="2000" dirty="0"/>
              <a:t>Oak Ridge National Laboratory</a:t>
            </a:r>
          </a:p>
          <a:p>
            <a:pPr>
              <a:spcBef>
                <a:spcPts val="2800"/>
              </a:spcBef>
            </a:pPr>
            <a:r>
              <a:rPr lang="en-US" sz="2000" dirty="0"/>
              <a:t>Better Scientific Software tutorial </a:t>
            </a:r>
            <a:r>
              <a:rPr lang="en-US" sz="2000"/>
              <a:t>@ ISC 2022</a:t>
            </a:r>
            <a:endParaRPr lang="en-US" sz="2000" dirty="0"/>
          </a:p>
          <a:p>
            <a:pPr>
              <a:spcBef>
                <a:spcPts val="2800"/>
              </a:spcBef>
            </a:pPr>
            <a:r>
              <a:rPr lang="en-US" sz="2000" dirty="0"/>
              <a:t>Contributors: David E. Bernholdt (ORNL), Patricia A. Grubel (LANL), Rinku K. Gupta (ANL), Michael A. Heroux (SNL), Mark C. Miller (LLNL), James M. </a:t>
            </a:r>
            <a:r>
              <a:rPr lang="en-US" sz="2000" dirty="0" err="1"/>
              <a:t>Willenbring</a:t>
            </a:r>
            <a:r>
              <a:rPr lang="en-US" sz="2000" dirty="0"/>
              <a:t> (SNL)</a:t>
            </a:r>
          </a:p>
        </p:txBody>
      </p:sp>
      <p:sp>
        <p:nvSpPr>
          <p:cNvPr id="2" name="TextBox 1">
            <a:extLst>
              <a:ext uri="{FF2B5EF4-FFF2-40B4-BE49-F238E27FC236}">
                <a16:creationId xmlns:a16="http://schemas.microsoft.com/office/drawing/2014/main" id="{E670BBA4-E084-684A-82FB-CEFE37C762F8}"/>
              </a:ext>
            </a:extLst>
          </p:cNvPr>
          <p:cNvSpPr txBox="1"/>
          <p:nvPr/>
        </p:nvSpPr>
        <p:spPr>
          <a:xfrm>
            <a:off x="10459617" y="5805489"/>
            <a:ext cx="1397434" cy="350865"/>
          </a:xfrm>
          <a:prstGeom prst="rect">
            <a:avLst/>
          </a:prstGeom>
          <a:noFill/>
        </p:spPr>
        <p:txBody>
          <a:bodyPr wrap="none" lIns="118872" tIns="91440" rIns="118872" bIns="91440" rtlCol="0" anchor="ctr" anchorCtr="0">
            <a:spAutoFit/>
          </a:bodyPr>
          <a:lstStyle/>
          <a:p>
            <a:pPr>
              <a:lnSpc>
                <a:spcPct val="90000"/>
              </a:lnSpc>
            </a:pPr>
            <a:r>
              <a:rPr lang="en-US" sz="1200" dirty="0"/>
              <a:t>LA-UR-22-23061</a:t>
            </a:r>
          </a:p>
        </p:txBody>
      </p:sp>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60763" y="2964675"/>
            <a:ext cx="11375136" cy="914400"/>
          </a:xfrm>
        </p:spPr>
        <p:txBody>
          <a:bodyPr>
            <a:normAutofit/>
          </a:bodyPr>
          <a:lstStyle/>
          <a:p>
            <a:pPr algn="ctr"/>
            <a:r>
              <a:rPr lang="en-US" sz="4000" dirty="0"/>
              <a:t>Agile Methodologies</a:t>
            </a:r>
          </a:p>
        </p:txBody>
      </p:sp>
    </p:spTree>
    <p:extLst>
      <p:ext uri="{BB962C8B-B14F-4D97-AF65-F5344CB8AC3E}">
        <p14:creationId xmlns:p14="http://schemas.microsoft.com/office/powerpoint/2010/main" val="2964428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Agile </a:t>
            </a:r>
            <a:r>
              <a:rPr lang="en-US" dirty="0"/>
              <a:t>is</a:t>
            </a:r>
            <a:r>
              <a:rPr lang="en-US" dirty="0">
                <a:uFillTx/>
              </a:rPr>
              <a:t>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001887" cy="4360832"/>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590806" y="1386825"/>
            <a:ext cx="5102590"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346193"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3"/>
          <a:stretch>
            <a:fillRect/>
          </a:stretch>
        </p:blipFill>
        <p:spPr>
          <a:xfrm>
            <a:off x="8315357" y="1722169"/>
            <a:ext cx="2445608" cy="3243089"/>
          </a:xfrm>
          <a:prstGeom prst="rect">
            <a:avLst/>
          </a:prstGeom>
        </p:spPr>
      </p:pic>
      <p:sp>
        <p:nvSpPr>
          <p:cNvPr id="6" name="TextBox 5"/>
          <p:cNvSpPr txBox="1">
            <a:spLocks/>
          </p:cNvSpPr>
          <p:nvPr/>
        </p:nvSpPr>
        <p:spPr>
          <a:xfrm>
            <a:off x="7741850" y="5128736"/>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309617" y="5169018"/>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1" dirty="0" err="1"/>
              <a:t>Anshu</a:t>
            </a:r>
            <a:r>
              <a:rPr lang="en-US" sz="1600" b="1" dirty="0"/>
              <a:t> Dubey and Gregory R. Watson, Better Scientific Software Tutorial, in ISC High Performance, 2022, Hamburg Germany. DOI: 10.6084/m9.figshare.19781752</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772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2931" y="1874352"/>
            <a:ext cx="2438400" cy="167670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470840" y="1100234"/>
            <a:ext cx="8868504" cy="4983892"/>
          </a:xfrm>
        </p:spPr>
        <p:txBody>
          <a:bodyPr/>
          <a:lstStyle/>
          <a:p>
            <a:r>
              <a:rPr lang="en-US" sz="2800" b="0" dirty="0">
                <a:uFillTx/>
              </a:rPr>
              <a:t>Junior community members: </a:t>
            </a:r>
          </a:p>
          <a:p>
            <a:pPr lvl="1"/>
            <a:r>
              <a:rPr lang="en-US" sz="2400" b="0" dirty="0">
                <a:uFillTx/>
              </a:rPr>
              <a:t>Less control over tasks.</a:t>
            </a:r>
          </a:p>
          <a:p>
            <a:pPr lvl="1"/>
            <a:r>
              <a:rPr lang="en-US" sz="2400" b="0" dirty="0">
                <a:uFillTx/>
              </a:rPr>
              <a:t>Given by supervisor.</a:t>
            </a:r>
          </a:p>
          <a:p>
            <a:r>
              <a:rPr lang="en-US" sz="2800" b="0" dirty="0">
                <a:uFillTx/>
              </a:rPr>
              <a:t>In Progress column: Protects you.</a:t>
            </a:r>
          </a:p>
          <a:p>
            <a:pPr lvl="1"/>
            <a:r>
              <a:rPr lang="en-US" sz="2400" b="0" dirty="0">
                <a:uFillTx/>
              </a:rPr>
              <a:t>If asked to take on another task, respond:</a:t>
            </a:r>
          </a:p>
          <a:p>
            <a:pPr lvl="2"/>
            <a:r>
              <a:rPr lang="en-US" sz="2000" b="0" dirty="0">
                <a:uFillTx/>
              </a:rPr>
              <a:t>Is this important enough to</a:t>
            </a:r>
          </a:p>
          <a:p>
            <a:pPr lvl="3"/>
            <a:r>
              <a:rPr lang="en-US" sz="2000" dirty="0">
                <a:uFillTx/>
              </a:rPr>
              <a:t>back-burner a, b, and c?</a:t>
            </a:r>
            <a:endParaRPr lang="en-US" sz="2000" b="0" dirty="0">
              <a:uFillTx/>
            </a:endParaRPr>
          </a:p>
          <a:p>
            <a:pPr lvl="3"/>
            <a:r>
              <a:rPr lang="en-US" sz="2000" b="0" dirty="0">
                <a:uFillTx/>
              </a:rPr>
              <a:t>become less efficient?</a:t>
            </a:r>
          </a:p>
          <a:p>
            <a:pPr lvl="2"/>
            <a:r>
              <a:rPr lang="en-US" sz="2000" b="0" dirty="0">
                <a:uFillTx/>
              </a:rPr>
              <a:t>Sometimes it is.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55469"/>
            <a:ext cx="11369809" cy="4047778"/>
          </a:xfrm>
        </p:spPr>
        <p:txBody>
          <a:bodyPr/>
          <a:lstStyle/>
          <a:p>
            <a:r>
              <a:rPr lang="en-US" sz="2800" dirty="0">
                <a:uFillTx/>
              </a:rPr>
              <a:t>Epic, Story, Task</a:t>
            </a:r>
          </a:p>
          <a:p>
            <a:pPr lvl="1"/>
            <a:r>
              <a:rPr lang="en-US" sz="2400" dirty="0">
                <a:uFillTx/>
              </a:rPr>
              <a:t>Formal or informal</a:t>
            </a:r>
          </a:p>
          <a:p>
            <a:pPr lvl="1"/>
            <a:r>
              <a:rPr lang="en-US" sz="2400" dirty="0">
                <a:uFillTx/>
              </a:rPr>
              <a:t>Start with high-level requirements</a:t>
            </a:r>
          </a:p>
          <a:p>
            <a:pPr lvl="1"/>
            <a:r>
              <a:rPr lang="en-US" sz="2400" dirty="0">
                <a:uFillTx/>
              </a:rPr>
              <a:t>Break down and refine </a:t>
            </a:r>
            <a:r>
              <a:rPr lang="en-US" sz="2400" u="sng" dirty="0">
                <a:uFillTx/>
              </a:rPr>
              <a:t>when and as needed</a:t>
            </a:r>
          </a:p>
          <a:p>
            <a:pPr lvl="2"/>
            <a:r>
              <a:rPr lang="en-US" dirty="0">
                <a:uFillTx/>
              </a:rPr>
              <a:t>Close to when the work will be done</a:t>
            </a:r>
          </a:p>
          <a:p>
            <a:pPr lvl="2"/>
            <a:r>
              <a:rPr lang="en-US" dirty="0">
                <a:uFillTx/>
              </a:rPr>
              <a:t>Only for work that will take place</a:t>
            </a:r>
          </a:p>
          <a:p>
            <a:pPr lvl="2"/>
            <a:r>
              <a:rPr lang="en-US" dirty="0"/>
              <a:t>Can be valuable for estimating</a:t>
            </a:r>
          </a:p>
          <a:p>
            <a:pPr lvl="2"/>
            <a:r>
              <a:rPr lang="en-US" dirty="0"/>
              <a:t>There is no “correct” level of granularity</a:t>
            </a:r>
            <a:endParaRPr lang="en-US" dirty="0">
              <a:uFillTx/>
            </a:endParaRPr>
          </a:p>
          <a:p>
            <a:pPr lvl="1"/>
            <a:r>
              <a:rPr lang="en-US" sz="2400" dirty="0"/>
              <a:t>Epics are very high level objectives</a:t>
            </a:r>
          </a:p>
          <a:p>
            <a:pPr lvl="1"/>
            <a:r>
              <a:rPr lang="en-US" sz="2400" dirty="0">
                <a:uFillTx/>
              </a:rPr>
              <a:t>Stories should represent an increment of value to the customer</a:t>
            </a:r>
          </a:p>
          <a:p>
            <a:pPr lvl="2"/>
            <a:r>
              <a:rPr lang="en-US" dirty="0">
                <a:uFillTx/>
              </a:rPr>
              <a:t>”Done” cr</a:t>
            </a:r>
            <a:r>
              <a:rPr lang="en-US" dirty="0"/>
              <a:t>iteria – understandable to user</a:t>
            </a:r>
            <a:endParaRPr lang="en-US" dirty="0">
              <a:uFillTx/>
            </a:endParaRPr>
          </a:p>
          <a:p>
            <a:pPr lvl="1"/>
            <a:r>
              <a:rPr lang="en-US" sz="2400" dirty="0"/>
              <a:t>Tasks are the steps necessary to complete a story</a:t>
            </a:r>
          </a:p>
          <a:p>
            <a:pPr lvl="2"/>
            <a:r>
              <a:rPr lang="en-US" dirty="0">
                <a:uFillTx/>
              </a:rPr>
              <a:t>May not individually provide value to the customer</a:t>
            </a:r>
            <a:endParaRPr lang="en-US" sz="2800" dirty="0">
              <a:uFillTx/>
            </a:endParaRPr>
          </a:p>
          <a:p>
            <a:pPr lvl="3"/>
            <a:endParaRPr lang="en-US" sz="1800" dirty="0">
              <a:uFillTx/>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a:xfrm>
            <a:off x="365760" y="1325880"/>
            <a:ext cx="11369809" cy="4047778"/>
          </a:xfrm>
        </p:spPr>
        <p:txBody>
          <a:bodyPr/>
          <a:lstStyle/>
          <a:p>
            <a:r>
              <a:rPr lang="en-US" sz="2800" dirty="0"/>
              <a:t>User stories (optional)</a:t>
            </a:r>
          </a:p>
          <a:p>
            <a:pPr lvl="1"/>
            <a:r>
              <a:rPr lang="en-US" dirty="0"/>
              <a:t>Form: </a:t>
            </a:r>
            <a:r>
              <a:rPr lang="en-US" dirty="0">
                <a:solidFill>
                  <a:srgbClr val="FF0000"/>
                </a:solidFill>
              </a:rPr>
              <a:t>As a</a:t>
            </a:r>
            <a:r>
              <a:rPr lang="en-US" dirty="0"/>
              <a:t> &lt;stakeholder&gt;, </a:t>
            </a:r>
            <a:r>
              <a:rPr lang="en-US" dirty="0">
                <a:solidFill>
                  <a:srgbClr val="FF0000"/>
                </a:solidFill>
              </a:rPr>
              <a:t>I want </a:t>
            </a:r>
            <a:r>
              <a:rPr lang="en-US" dirty="0"/>
              <a:t>&lt;describe what is needed&gt; </a:t>
            </a:r>
            <a:r>
              <a:rPr lang="en-US" dirty="0">
                <a:solidFill>
                  <a:srgbClr val="FF0000"/>
                </a:solidFill>
              </a:rPr>
              <a:t>so that </a:t>
            </a:r>
            <a:r>
              <a:rPr lang="en-US" dirty="0"/>
              <a:t>&lt;why do you want this?&gt;</a:t>
            </a:r>
          </a:p>
          <a:p>
            <a:pPr lvl="1"/>
            <a:r>
              <a:rPr lang="en-US" dirty="0"/>
              <a:t>Can be useful to improve communication and requirements elicitation</a:t>
            </a:r>
          </a:p>
          <a:p>
            <a:r>
              <a:rPr lang="en-US" sz="2800" dirty="0"/>
              <a:t>In heat example:</a:t>
            </a:r>
          </a:p>
          <a:p>
            <a:pPr lvl="1"/>
            <a:r>
              <a:rPr lang="en-US" sz="2400" dirty="0"/>
              <a:t>User stories collected</a:t>
            </a:r>
          </a:p>
          <a:p>
            <a:pPr lvl="2"/>
            <a:r>
              <a:rPr lang="en-US" dirty="0">
                <a:solidFill>
                  <a:srgbClr val="FF0000"/>
                </a:solidFill>
              </a:rPr>
              <a:t>As a</a:t>
            </a:r>
            <a:r>
              <a:rPr lang="en-US" dirty="0"/>
              <a:t> developer, </a:t>
            </a:r>
            <a:r>
              <a:rPr lang="en-US" dirty="0">
                <a:solidFill>
                  <a:srgbClr val="FF0000"/>
                </a:solidFill>
              </a:rPr>
              <a:t>I want </a:t>
            </a:r>
            <a:r>
              <a:rPr lang="en-US" dirty="0"/>
              <a:t>to modularize the heat equation utilities </a:t>
            </a:r>
            <a:r>
              <a:rPr lang="en-US" dirty="0">
                <a:solidFill>
                  <a:srgbClr val="FF0000"/>
                </a:solidFill>
              </a:rPr>
              <a:t>so that </a:t>
            </a:r>
            <a:r>
              <a:rPr lang="en-US" dirty="0"/>
              <a:t>I can more easily make use of the utilities for other projects.</a:t>
            </a:r>
          </a:p>
          <a:p>
            <a:pPr lvl="2"/>
            <a:r>
              <a:rPr lang="en-US" dirty="0">
                <a:solidFill>
                  <a:srgbClr val="FF0000"/>
                </a:solidFill>
              </a:rPr>
              <a:t>As a</a:t>
            </a:r>
            <a:r>
              <a:rPr lang="en-US" dirty="0"/>
              <a:t> developer, </a:t>
            </a:r>
            <a:r>
              <a:rPr lang="en-US" dirty="0">
                <a:solidFill>
                  <a:srgbClr val="FF0000"/>
                </a:solidFill>
              </a:rPr>
              <a:t>I want </a:t>
            </a:r>
            <a:r>
              <a:rPr lang="en-US" dirty="0"/>
              <a:t>to be able to use multiple integration functions easily </a:t>
            </a:r>
            <a:r>
              <a:rPr lang="en-US" dirty="0">
                <a:solidFill>
                  <a:srgbClr val="FF0000"/>
                </a:solidFill>
              </a:rPr>
              <a:t>so that </a:t>
            </a:r>
            <a:r>
              <a:rPr lang="en-US"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a:xfrm>
            <a:off x="365760" y="1325880"/>
            <a:ext cx="11369809" cy="4047778"/>
          </a:xfrm>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 (or GitLab)</a:t>
            </a:r>
          </a:p>
        </p:txBody>
      </p:sp>
      <p:sp>
        <p:nvSpPr>
          <p:cNvPr id="3" name="Content Placeholder 2"/>
          <p:cNvSpPr>
            <a:spLocks noGrp="1"/>
          </p:cNvSpPr>
          <p:nvPr>
            <p:ph idx="1"/>
          </p:nvPr>
        </p:nvSpPr>
        <p:spPr>
          <a:xfrm>
            <a:off x="365760" y="1235612"/>
            <a:ext cx="11369809" cy="4463224"/>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a:xfrm>
            <a:off x="365760" y="1250472"/>
            <a:ext cx="11369809" cy="4047778"/>
          </a:xfrm>
        </p:spPr>
        <p:txBody>
          <a:bodyPr/>
          <a:lstStyle/>
          <a:p>
            <a:r>
              <a:rPr lang="en-US" dirty="0"/>
              <a:t>Agile workflow management for small teams.</a:t>
            </a:r>
          </a:p>
          <a:p>
            <a:r>
              <a:rPr lang="en-US" dirty="0"/>
              <a:t>Intro to terminology and approaches</a:t>
            </a:r>
          </a:p>
          <a:p>
            <a:r>
              <a:rPr lang="en-US" dirty="0"/>
              <a:t>Overview of Kanban</a:t>
            </a:r>
          </a:p>
          <a:p>
            <a:r>
              <a:rPr lang="en-US" dirty="0"/>
              <a:t>A bit about Scrum</a:t>
            </a:r>
          </a:p>
        </p:txBody>
      </p:sp>
    </p:spTree>
    <p:extLst>
      <p:ext uri="{BB962C8B-B14F-4D97-AF65-F5344CB8AC3E}">
        <p14:creationId xmlns:p14="http://schemas.microsoft.com/office/powerpoint/2010/main" val="924368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What is Scrum?</a:t>
            </a:r>
          </a:p>
        </p:txBody>
      </p:sp>
      <p:sp>
        <p:nvSpPr>
          <p:cNvPr id="6" name="Content Placeholder 5">
            <a:extLst>
              <a:ext uri="{FF2B5EF4-FFF2-40B4-BE49-F238E27FC236}">
                <a16:creationId xmlns:a16="http://schemas.microsoft.com/office/drawing/2014/main" id="{4F3A2D16-47C9-E094-B09A-2BE3BA3F0733}"/>
              </a:ext>
            </a:extLst>
          </p:cNvPr>
          <p:cNvSpPr>
            <a:spLocks noGrp="1"/>
          </p:cNvSpPr>
          <p:nvPr>
            <p:ph idx="1"/>
          </p:nvPr>
        </p:nvSpPr>
        <p:spPr/>
        <p:txBody>
          <a:bodyPr/>
          <a:lstStyle/>
          <a:p>
            <a:r>
              <a:rPr lang="en-US" dirty="0"/>
              <a:t>A light-weight framework based on the scientific method of empiricism</a:t>
            </a:r>
          </a:p>
          <a:p>
            <a:r>
              <a:rPr lang="en-US" i="1" dirty="0"/>
              <a:t>Not</a:t>
            </a:r>
            <a:r>
              <a:rPr lang="en-US" dirty="0"/>
              <a:t> a methodology</a:t>
            </a:r>
          </a:p>
          <a:p>
            <a:r>
              <a:rPr lang="en-US" dirty="0"/>
              <a:t>Key attributes are incremental and iterative</a:t>
            </a:r>
          </a:p>
          <a:p>
            <a:r>
              <a:rPr lang="en-US" dirty="0"/>
              <a:t>Assumes</a:t>
            </a:r>
          </a:p>
          <a:p>
            <a:pPr lvl="1"/>
            <a:r>
              <a:rPr lang="en-US" dirty="0"/>
              <a:t>Customer will change their requirements</a:t>
            </a:r>
          </a:p>
          <a:p>
            <a:pPr lvl="1"/>
            <a:r>
              <a:rPr lang="en-US" dirty="0"/>
              <a:t>There will be unpredictable changes</a:t>
            </a:r>
          </a:p>
        </p:txBody>
      </p:sp>
    </p:spTree>
    <p:extLst>
      <p:ext uri="{BB962C8B-B14F-4D97-AF65-F5344CB8AC3E}">
        <p14:creationId xmlns:p14="http://schemas.microsoft.com/office/powerpoint/2010/main" val="1995436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365760" y="1185650"/>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310381574"/>
              </p:ext>
            </p:extLst>
          </p:nvPr>
        </p:nvGraphicFramePr>
        <p:xfrm>
          <a:off x="697430" y="1675450"/>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3064030358"/>
              </p:ext>
            </p:extLst>
          </p:nvPr>
        </p:nvGraphicFramePr>
        <p:xfrm>
          <a:off x="4250952" y="1675449"/>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151472297"/>
              </p:ext>
            </p:extLst>
          </p:nvPr>
        </p:nvGraphicFramePr>
        <p:xfrm>
          <a:off x="7804474" y="1675448"/>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51580" y="3157527"/>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32763" y="3227211"/>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8612" y="3227211"/>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12117" y="3266218"/>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2883374100"/>
              </p:ext>
            </p:extLst>
          </p:nvPr>
        </p:nvGraphicFramePr>
        <p:xfrm>
          <a:off x="59170" y="3032359"/>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03984237"/>
              </p:ext>
            </p:extLst>
          </p:nvPr>
        </p:nvGraphicFramePr>
        <p:xfrm>
          <a:off x="2959118" y="3032358"/>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7482" y="1393962"/>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3699" y="3227211"/>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701131781"/>
              </p:ext>
            </p:extLst>
          </p:nvPr>
        </p:nvGraphicFramePr>
        <p:xfrm>
          <a:off x="8048230" y="2986899"/>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3699" y="624499"/>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302570" y="5408422"/>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Summary</a:t>
            </a:r>
          </a:p>
        </p:txBody>
      </p:sp>
      <p:sp>
        <p:nvSpPr>
          <p:cNvPr id="6" name="Content Placeholder 5">
            <a:extLst>
              <a:ext uri="{FF2B5EF4-FFF2-40B4-BE49-F238E27FC236}">
                <a16:creationId xmlns:a16="http://schemas.microsoft.com/office/drawing/2014/main" id="{4F3A2D16-47C9-E094-B09A-2BE3BA3F0733}"/>
              </a:ext>
            </a:extLst>
          </p:cNvPr>
          <p:cNvSpPr>
            <a:spLocks noGrp="1"/>
          </p:cNvSpPr>
          <p:nvPr>
            <p:ph idx="1"/>
          </p:nvPr>
        </p:nvSpPr>
        <p:spPr/>
        <p:txBody>
          <a:bodyPr/>
          <a:lstStyle/>
          <a:p>
            <a:r>
              <a:rPr lang="en-US" dirty="0"/>
              <a:t>Agile is an approach to software development, not a methodology</a:t>
            </a:r>
          </a:p>
          <a:p>
            <a:r>
              <a:rPr lang="en-US" dirty="0"/>
              <a:t>Popular frameworks for Agile</a:t>
            </a:r>
          </a:p>
          <a:p>
            <a:pPr lvl="1"/>
            <a:r>
              <a:rPr lang="en-US" dirty="0"/>
              <a:t>Kanban</a:t>
            </a:r>
          </a:p>
          <a:p>
            <a:pPr lvl="1"/>
            <a:r>
              <a:rPr lang="en-US" dirty="0"/>
              <a:t>Scrum</a:t>
            </a:r>
          </a:p>
          <a:p>
            <a:r>
              <a:rPr lang="en-US" dirty="0"/>
              <a:t>Many tools are now available</a:t>
            </a:r>
          </a:p>
          <a:p>
            <a:pPr lvl="1"/>
            <a:r>
              <a:rPr lang="en-US" dirty="0"/>
              <a:t>Many free and commercially available</a:t>
            </a:r>
          </a:p>
          <a:p>
            <a:pPr lvl="1"/>
            <a:r>
              <a:rPr lang="en-US" dirty="0"/>
              <a:t>GitHub, GitLab, JIRA, Trello, etc.</a:t>
            </a:r>
          </a:p>
        </p:txBody>
      </p:sp>
    </p:spTree>
    <p:extLst>
      <p:ext uri="{BB962C8B-B14F-4D97-AF65-F5344CB8AC3E}">
        <p14:creationId xmlns:p14="http://schemas.microsoft.com/office/powerpoint/2010/main" val="123256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1210555"/>
            <a:ext cx="7652569" cy="4047778"/>
          </a:xfrm>
        </p:spPr>
        <p:txBody>
          <a:bodyPr/>
          <a:lstStyle/>
          <a:p>
            <a:r>
              <a:rPr lang="en-US" sz="2000" b="1" dirty="0">
                <a:uFillTx/>
              </a:rPr>
              <a:t>The Agile Samurai: How Agile Masters Deliver Great Software (Pragmatic Programmers), </a:t>
            </a:r>
            <a:r>
              <a:rPr lang="en-US" sz="2000" dirty="0">
                <a:uFillTx/>
              </a:rPr>
              <a:t>Jonathan Rasmusson.  </a:t>
            </a:r>
          </a:p>
          <a:p>
            <a:pPr lvl="1">
              <a:spcBef>
                <a:spcPts val="200"/>
              </a:spcBef>
            </a:pPr>
            <a:r>
              <a:rPr lang="en-US" sz="1800" dirty="0">
                <a:uFillTx/>
                <a:hlinkClick r:id="rId2"/>
              </a:rPr>
              <a:t>http://a.co/eUGIe95</a:t>
            </a:r>
            <a:endParaRPr lang="en-US" sz="1800" dirty="0">
              <a:uFillTx/>
            </a:endParaRPr>
          </a:p>
          <a:p>
            <a:pPr lvl="1">
              <a:spcBef>
                <a:spcPts val="200"/>
              </a:spcBef>
            </a:pPr>
            <a:r>
              <a:rPr lang="en-US" sz="1800" dirty="0">
                <a:uFillTx/>
              </a:rPr>
              <a:t>Excellent, readable book on Agile methodologies.</a:t>
            </a:r>
          </a:p>
          <a:p>
            <a:pPr lvl="1">
              <a:spcBef>
                <a:spcPts val="200"/>
              </a:spcBef>
            </a:pPr>
            <a:r>
              <a:rPr lang="en-US" sz="1800" i="1" dirty="0">
                <a:uFillTx/>
              </a:rPr>
              <a:t>Also available on Audible.</a:t>
            </a:r>
          </a:p>
          <a:p>
            <a:r>
              <a:rPr lang="en-US" sz="2000" b="1" dirty="0">
                <a:uFillTx/>
              </a:rPr>
              <a:t>Code Complete: A Practical Handbook of Software Construction,</a:t>
            </a:r>
            <a:r>
              <a:rPr lang="en-US" sz="2000" dirty="0">
                <a:uFillTx/>
              </a:rPr>
              <a:t> Steve McConnell.</a:t>
            </a:r>
          </a:p>
          <a:p>
            <a:pPr lvl="1">
              <a:spcBef>
                <a:spcPts val="200"/>
              </a:spcBef>
            </a:pPr>
            <a:r>
              <a:rPr lang="en-US" sz="1800" dirty="0">
                <a:uFillTx/>
                <a:hlinkClick r:id="rId3"/>
              </a:rPr>
              <a:t>http://a.co/eEgWvKj</a:t>
            </a:r>
            <a:r>
              <a:rPr lang="en-US" sz="1800" dirty="0">
                <a:uFillTx/>
              </a:rPr>
              <a:t>   </a:t>
            </a:r>
          </a:p>
          <a:p>
            <a:pPr lvl="1">
              <a:spcBef>
                <a:spcPts val="200"/>
              </a:spcBef>
            </a:pPr>
            <a:r>
              <a:rPr lang="en-US" sz="1800" dirty="0">
                <a:uFillTx/>
              </a:rPr>
              <a:t>Great text on software.</a:t>
            </a:r>
          </a:p>
          <a:p>
            <a:pPr lvl="1">
              <a:spcBef>
                <a:spcPts val="200"/>
              </a:spcBef>
            </a:pPr>
            <a:r>
              <a:rPr lang="en-US" sz="1800" i="1" dirty="0">
                <a:uFillTx/>
              </a:rPr>
              <a:t>Construx website has large collection of content.</a:t>
            </a:r>
          </a:p>
          <a:p>
            <a:r>
              <a:rPr lang="en-US" sz="2000" b="1" dirty="0">
                <a:uFillTx/>
              </a:rPr>
              <a:t>More Effective Agile: A Roadmap for Software Leaders, </a:t>
            </a:r>
            <a:r>
              <a:rPr lang="en-US" sz="2000" dirty="0">
                <a:uFillTx/>
              </a:rPr>
              <a:t>Steve McConnell.</a:t>
            </a:r>
          </a:p>
          <a:p>
            <a:pPr lvl="1">
              <a:spcBef>
                <a:spcPts val="200"/>
              </a:spcBef>
            </a:pPr>
            <a:r>
              <a:rPr lang="en-US" sz="1800" dirty="0">
                <a:uFillTx/>
                <a:hlinkClick r:id="rId4"/>
              </a:rPr>
              <a:t>http://a.co/22EPvt6</a:t>
            </a:r>
            <a:endParaRPr lang="en-US" sz="1800" dirty="0">
              <a:uFillTx/>
            </a:endParaRPr>
          </a:p>
          <a:p>
            <a:pPr lvl="1">
              <a:spcBef>
                <a:spcPts val="200"/>
              </a:spcBef>
            </a:pPr>
            <a:r>
              <a:rPr lang="en-US" sz="18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a:xfrm>
            <a:off x="365760" y="1250472"/>
            <a:ext cx="11369809" cy="4047778"/>
          </a:xfrm>
        </p:spPr>
        <p:txBody>
          <a:bodyPr/>
          <a:lstStyle/>
          <a:p>
            <a:r>
              <a:rPr lang="en-US" dirty="0"/>
              <a:t>Small Team Models</a:t>
            </a:r>
          </a:p>
          <a:p>
            <a:pPr lvl="1"/>
            <a:r>
              <a:rPr lang="en-US" dirty="0"/>
              <a:t>Composition</a:t>
            </a:r>
          </a:p>
          <a:p>
            <a:pPr lvl="1"/>
            <a:r>
              <a:rPr lang="en-US" dirty="0"/>
              <a:t>Challenges</a:t>
            </a:r>
          </a:p>
          <a:p>
            <a:pPr lvl="1"/>
            <a:r>
              <a:rPr lang="en-US" dirty="0"/>
              <a:t>Team Member Lifecycle</a:t>
            </a:r>
          </a:p>
          <a:p>
            <a:pPr lvl="1"/>
            <a:endParaRPr lang="en-US" dirty="0"/>
          </a:p>
          <a:p>
            <a:r>
              <a:rPr lang="en-US" dirty="0"/>
              <a:t>Agile workflow management for small teams.</a:t>
            </a:r>
          </a:p>
          <a:p>
            <a:r>
              <a:rPr lang="en-US" dirty="0"/>
              <a:t>Intro to terminology and approaches</a:t>
            </a:r>
          </a:p>
          <a:p>
            <a:r>
              <a:rPr lang="en-US" dirty="0"/>
              <a:t>Overview of Kanban</a:t>
            </a:r>
          </a:p>
          <a:p>
            <a:r>
              <a:rPr lang="en-US" dirty="0"/>
              <a:t>Building on Kanban</a:t>
            </a:r>
          </a:p>
          <a:p>
            <a:r>
              <a:rPr lang="en-US" dirty="0"/>
              <a:t>Free tools:  Trello, GitHub, etc.</a:t>
            </a:r>
          </a:p>
        </p:txBody>
      </p:sp>
    </p:spTree>
    <p:extLst>
      <p:ext uri="{BB962C8B-B14F-4D97-AF65-F5344CB8AC3E}">
        <p14:creationId xmlns:p14="http://schemas.microsoft.com/office/powerpoint/2010/main" val="2481024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330132" y="2026525"/>
            <a:ext cx="11858691" cy="914400"/>
          </a:xfrm>
        </p:spPr>
        <p:txBody>
          <a:bodyPr>
            <a:normAutofit/>
          </a:bodyPr>
          <a:lstStyle/>
          <a:p>
            <a:pPr algn="ctr"/>
            <a:r>
              <a:rPr lang="en-US" sz="4000" dirty="0"/>
              <a:t>Small Teams</a:t>
            </a:r>
          </a:p>
        </p:txBody>
      </p:sp>
      <p:sp>
        <p:nvSpPr>
          <p:cNvPr id="7" name="Text Placeholder 6"/>
          <p:cNvSpPr>
            <a:spLocks noGrp="1"/>
          </p:cNvSpPr>
          <p:nvPr>
            <p:ph type="body" idx="4294967295"/>
          </p:nvPr>
        </p:nvSpPr>
        <p:spPr>
          <a:xfrm>
            <a:off x="330133" y="3111336"/>
            <a:ext cx="11858691" cy="593766"/>
          </a:xfrm>
        </p:spPr>
        <p:txBody>
          <a:bodyPr/>
          <a:lstStyle/>
          <a:p>
            <a:pPr marL="0" indent="0" algn="ctr">
              <a:buNone/>
            </a:pPr>
            <a:r>
              <a:rPr lang="en-US" sz="4000" dirty="0"/>
              <a:t>Ideas for managing transitions and steady work.</a:t>
            </a:r>
          </a:p>
        </p:txBody>
      </p:sp>
    </p:spTree>
    <p:extLst>
      <p:ext uri="{BB962C8B-B14F-4D97-AF65-F5344CB8AC3E}">
        <p14:creationId xmlns:p14="http://schemas.microsoft.com/office/powerpoint/2010/main" val="630759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261851" y="1229379"/>
            <a:ext cx="7483830"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7949160" y="2047124"/>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356118" y="2488407"/>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365760" y="1229379"/>
            <a:ext cx="8712982" cy="4391608"/>
          </a:xfrm>
        </p:spPr>
        <p:txBody>
          <a:bodyPr>
            <a:normAutofit/>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Group 26"/>
          <p:cNvGrpSpPr/>
          <p:nvPr/>
        </p:nvGrpSpPr>
        <p:grpSpPr>
          <a:xfrm>
            <a:off x="1385337" y="1383396"/>
            <a:ext cx="887494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735776" y="2160927"/>
              <a:ext cx="863998"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63267"/>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3"/>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4"/>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2035" y="1849668"/>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0160" y="3560333"/>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546910" y="1306225"/>
            <a:ext cx="2945624" cy="646331"/>
          </a:xfrm>
          <a:prstGeom prst="rect">
            <a:avLst/>
          </a:prstGeom>
          <a:noFill/>
        </p:spPr>
        <p:txBody>
          <a:bodyPr wrap="square" rtlCol="0">
            <a:spAutoFit/>
          </a:bodyPr>
          <a:lstStyle/>
          <a:p>
            <a:pPr algn="ctr">
              <a:lnSpc>
                <a:spcPct val="90000"/>
              </a:lnSpc>
            </a:pPr>
            <a:r>
              <a:rPr lang="en-US" sz="2000"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2630</TotalTime>
  <Words>2873</Words>
  <Application>Microsoft Macintosh PowerPoint</Application>
  <PresentationFormat>Custom</PresentationFormat>
  <Paragraphs>385</Paragraphs>
  <Slides>34</Slides>
  <Notes>17</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Arial Black</vt:lpstr>
      <vt:lpstr>Calibri</vt:lpstr>
      <vt:lpstr>Comic Sans MS</vt:lpstr>
      <vt:lpstr>Wingdings</vt:lpstr>
      <vt:lpstr>Wingdings 2</vt:lpstr>
      <vt:lpstr>Presentations (Wide Screen)</vt:lpstr>
      <vt:lpstr>Agile Methodologies</vt:lpstr>
      <vt:lpstr>License, Citation and Acknowledgements</vt:lpstr>
      <vt:lpstr>Outline</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 (or GitLab)</vt:lpstr>
      <vt:lpstr>Building on Kanban</vt:lpstr>
      <vt:lpstr>What is Scrum?</vt:lpstr>
      <vt:lpstr>A Bit about Scrum: Roles</vt:lpstr>
      <vt:lpstr>A Bit about Scrum: Process</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230</cp:revision>
  <cp:lastPrinted>2017-11-02T18:35:01Z</cp:lastPrinted>
  <dcterms:created xsi:type="dcterms:W3CDTF">2018-11-06T17:28:56Z</dcterms:created>
  <dcterms:modified xsi:type="dcterms:W3CDTF">2022-05-18T23:08:35Z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